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4" r:id="rId2"/>
    <p:sldId id="332" r:id="rId3"/>
    <p:sldId id="256" r:id="rId4"/>
    <p:sldId id="257" r:id="rId5"/>
    <p:sldId id="323" r:id="rId6"/>
    <p:sldId id="322" r:id="rId7"/>
    <p:sldId id="258" r:id="rId8"/>
    <p:sldId id="333" r:id="rId9"/>
    <p:sldId id="259" r:id="rId10"/>
    <p:sldId id="260" r:id="rId11"/>
    <p:sldId id="262" r:id="rId12"/>
    <p:sldId id="263" r:id="rId13"/>
    <p:sldId id="264" r:id="rId14"/>
    <p:sldId id="265" r:id="rId15"/>
    <p:sldId id="266" r:id="rId16"/>
    <p:sldId id="308" r:id="rId17"/>
    <p:sldId id="267" r:id="rId18"/>
    <p:sldId id="309" r:id="rId19"/>
    <p:sldId id="268" r:id="rId20"/>
    <p:sldId id="269" r:id="rId21"/>
    <p:sldId id="270" r:id="rId22"/>
    <p:sldId id="314" r:id="rId23"/>
    <p:sldId id="313" r:id="rId24"/>
    <p:sldId id="329" r:id="rId25"/>
    <p:sldId id="330" r:id="rId26"/>
    <p:sldId id="331" r:id="rId27"/>
    <p:sldId id="271" r:id="rId28"/>
    <p:sldId id="272" r:id="rId29"/>
    <p:sldId id="273" r:id="rId30"/>
    <p:sldId id="310" r:id="rId31"/>
    <p:sldId id="311" r:id="rId32"/>
    <p:sldId id="315" r:id="rId33"/>
    <p:sldId id="277" r:id="rId34"/>
    <p:sldId id="316" r:id="rId35"/>
    <p:sldId id="328" r:id="rId36"/>
    <p:sldId id="318" r:id="rId37"/>
    <p:sldId id="335" r:id="rId38"/>
    <p:sldId id="279" r:id="rId39"/>
    <p:sldId id="281" r:id="rId40"/>
    <p:sldId id="282" r:id="rId41"/>
    <p:sldId id="283" r:id="rId42"/>
    <p:sldId id="336" r:id="rId43"/>
    <p:sldId id="284" r:id="rId44"/>
    <p:sldId id="307" r:id="rId45"/>
    <p:sldId id="285" r:id="rId46"/>
    <p:sldId id="286" r:id="rId47"/>
    <p:sldId id="287" r:id="rId48"/>
    <p:sldId id="288" r:id="rId49"/>
    <p:sldId id="289" r:id="rId50"/>
    <p:sldId id="296" r:id="rId51"/>
    <p:sldId id="334" r:id="rId52"/>
    <p:sldId id="305" r:id="rId53"/>
    <p:sldId id="306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57F60E-BADE-452F-9784-3215C3B49B0B}">
          <p14:sldIdLst>
            <p14:sldId id="324"/>
            <p14:sldId id="332"/>
            <p14:sldId id="256"/>
            <p14:sldId id="257"/>
            <p14:sldId id="323"/>
            <p14:sldId id="322"/>
            <p14:sldId id="258"/>
            <p14:sldId id="333"/>
            <p14:sldId id="259"/>
            <p14:sldId id="260"/>
            <p14:sldId id="262"/>
            <p14:sldId id="263"/>
            <p14:sldId id="264"/>
            <p14:sldId id="265"/>
            <p14:sldId id="266"/>
            <p14:sldId id="308"/>
            <p14:sldId id="267"/>
            <p14:sldId id="309"/>
            <p14:sldId id="268"/>
            <p14:sldId id="269"/>
            <p14:sldId id="270"/>
            <p14:sldId id="314"/>
            <p14:sldId id="313"/>
            <p14:sldId id="329"/>
            <p14:sldId id="330"/>
            <p14:sldId id="331"/>
            <p14:sldId id="271"/>
            <p14:sldId id="272"/>
            <p14:sldId id="273"/>
            <p14:sldId id="310"/>
            <p14:sldId id="311"/>
            <p14:sldId id="315"/>
            <p14:sldId id="277"/>
            <p14:sldId id="316"/>
            <p14:sldId id="328"/>
            <p14:sldId id="318"/>
            <p14:sldId id="335"/>
            <p14:sldId id="279"/>
            <p14:sldId id="281"/>
            <p14:sldId id="282"/>
            <p14:sldId id="283"/>
            <p14:sldId id="336"/>
            <p14:sldId id="284"/>
            <p14:sldId id="307"/>
            <p14:sldId id="285"/>
            <p14:sldId id="286"/>
            <p14:sldId id="287"/>
            <p14:sldId id="288"/>
            <p14:sldId id="289"/>
            <p14:sldId id="296"/>
            <p14:sldId id="334"/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 snapToGrid="0" snapToObjects="1">
      <p:cViewPr>
        <p:scale>
          <a:sx n="88" d="100"/>
          <a:sy n="88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47"/>
            <a:ext cx="9143999" cy="6758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08" y="516685"/>
            <a:ext cx="8203153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08" y="1907341"/>
            <a:ext cx="7925349" cy="1752600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6197614"/>
            <a:ext cx="773079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50847" y="6197614"/>
            <a:ext cx="2895600" cy="365125"/>
          </a:xfrm>
        </p:spPr>
        <p:txBody>
          <a:bodyPr/>
          <a:lstStyle>
            <a:lvl1pPr algn="l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 descr="SQLSaturday_Final_We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17" y="5675582"/>
            <a:ext cx="1912930" cy="104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73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2B21B-2ADA-A040-A652-A7305E1B99FE}" type="datetimeFigureOut">
              <a:rPr lang="en-US" smtClean="0"/>
              <a:t>8/3/2012</a:t>
            </a:fld>
            <a:endParaRPr lang="en-US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smtClean="0"/>
              <a:t>  |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536576" y="1299672"/>
            <a:ext cx="8686800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7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5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charset="2"/>
              <a:buChar char="§"/>
              <a:defRPr>
                <a:solidFill>
                  <a:schemeClr val="tx2"/>
                </a:solidFill>
              </a:defRPr>
            </a:lvl1pPr>
            <a:lvl2pPr marL="742950" indent="-285750">
              <a:buFont typeface="Wingdings" charset="2"/>
              <a:buChar char="§"/>
              <a:defRPr>
                <a:solidFill>
                  <a:srgbClr val="474947"/>
                </a:solidFill>
              </a:defRPr>
            </a:lvl2pPr>
            <a:lvl3pPr marL="1143000" indent="-228600">
              <a:buFont typeface="Wingdings" charset="2"/>
              <a:buChar char="§"/>
              <a:defRPr>
                <a:solidFill>
                  <a:srgbClr val="474947"/>
                </a:solidFill>
              </a:defRPr>
            </a:lvl3pPr>
            <a:lvl4pPr marL="1600200" indent="-228600">
              <a:buFont typeface="Wingdings" charset="2"/>
              <a:buChar char="§"/>
              <a:defRPr>
                <a:solidFill>
                  <a:srgbClr val="474947"/>
                </a:solidFill>
              </a:defRPr>
            </a:lvl4pPr>
            <a:lvl5pPr marL="2057400" indent="-228600">
              <a:buFont typeface="Wingdings" charset="2"/>
              <a:buChar char="§"/>
              <a:defRPr>
                <a:solidFill>
                  <a:srgbClr val="47494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536576" y="1299672"/>
            <a:ext cx="8686800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14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9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536576" y="1299672"/>
            <a:ext cx="8686800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98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36576" y="1299672"/>
            <a:ext cx="8686800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22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6576" y="1299672"/>
            <a:ext cx="8686800" cy="0"/>
          </a:xfrm>
          <a:prstGeom prst="line">
            <a:avLst/>
          </a:prstGeom>
          <a:ln w="1270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53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8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9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728" y="6072791"/>
            <a:ext cx="9143995" cy="79513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fld id="{5942B21B-2ADA-A040-A652-A7305E1B99FE}" type="datetimeFigureOut">
              <a:rPr lang="en-US" smtClean="0"/>
              <a:pPr/>
              <a:t>8/3/2012</a:t>
            </a:fld>
            <a:r>
              <a:rPr lang="en-US" dirty="0" smtClean="0"/>
              <a:t>  |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‹#›</a:t>
            </a:fld>
            <a:r>
              <a:rPr lang="en-US" dirty="0" smtClean="0"/>
              <a:t>  |  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260044" y="12203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SQLSaturday_Final_Web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337" y="5911456"/>
            <a:ext cx="1912930" cy="95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6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3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channel9.msdn.com/Events/" TargetMode="Externa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jerryodom" TargetMode="External"/><Relationship Id="rId2" Type="http://schemas.openxmlformats.org/officeDocument/2006/relationships/hyperlink" Target="mailto:wayne@wayneodom.co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yneodom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355" y="1417638"/>
            <a:ext cx="3789131" cy="4549626"/>
          </a:xfr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rant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10 Things Very Quickly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772401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 </a:t>
            </a:r>
            <a:r>
              <a:rPr lang="en-US" sz="2400" dirty="0"/>
              <a:t>Wish I Learned Practical Communication </a:t>
            </a:r>
            <a:r>
              <a:rPr lang="en-US" sz="2400" dirty="0" smtClean="0"/>
              <a:t>Skills</a:t>
            </a:r>
          </a:p>
          <a:p>
            <a:r>
              <a:rPr lang="en-US" sz="2400" dirty="0" smtClean="0"/>
              <a:t>I Wish I Learned Resume Writing, Interviewing</a:t>
            </a:r>
          </a:p>
          <a:p>
            <a:r>
              <a:rPr lang="en-US" sz="2400" dirty="0" smtClean="0"/>
              <a:t>I Wish I Learned Regionally Significant Topics</a:t>
            </a:r>
          </a:p>
          <a:p>
            <a:r>
              <a:rPr lang="en-US" sz="2400" dirty="0" smtClean="0"/>
              <a:t>I </a:t>
            </a:r>
            <a:r>
              <a:rPr lang="en-US" sz="2400" dirty="0"/>
              <a:t>Wish I Learned To Research Constantly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 </a:t>
            </a:r>
            <a:r>
              <a:rPr lang="en-US" sz="2400" dirty="0" smtClean="0"/>
              <a:t>Wish I Learned Basic Project Management</a:t>
            </a:r>
          </a:p>
          <a:p>
            <a:r>
              <a:rPr lang="en-US" sz="2400" dirty="0" smtClean="0"/>
              <a:t>I </a:t>
            </a:r>
            <a:r>
              <a:rPr lang="en-US" sz="2400" dirty="0"/>
              <a:t>Wish I Learned </a:t>
            </a:r>
            <a:r>
              <a:rPr lang="en-US" sz="2400" dirty="0" smtClean="0"/>
              <a:t>Design First</a:t>
            </a:r>
            <a:endParaRPr lang="en-US" sz="2400" dirty="0" smtClean="0"/>
          </a:p>
          <a:p>
            <a:r>
              <a:rPr lang="en-US" sz="2400" dirty="0" smtClean="0"/>
              <a:t>I Wish I Learned Design </a:t>
            </a:r>
            <a:r>
              <a:rPr lang="en-US" sz="2400" dirty="0" smtClean="0"/>
              <a:t>Patterns</a:t>
            </a:r>
          </a:p>
          <a:p>
            <a:r>
              <a:rPr lang="en-US" sz="2400" dirty="0" smtClean="0"/>
              <a:t>I Wish I Learned More On Testing</a:t>
            </a:r>
          </a:p>
          <a:p>
            <a:r>
              <a:rPr lang="en-US" sz="2400" dirty="0" smtClean="0"/>
              <a:t>I </a:t>
            </a:r>
            <a:r>
              <a:rPr lang="en-US" sz="2400" dirty="0"/>
              <a:t>Wish I learned about user id from the </a:t>
            </a:r>
            <a:r>
              <a:rPr lang="en-US" sz="2400" dirty="0" smtClean="0"/>
              <a:t>first</a:t>
            </a:r>
          </a:p>
          <a:p>
            <a:r>
              <a:rPr lang="en-US" sz="2400" dirty="0" smtClean="0"/>
              <a:t>I wish I Learned Not to Re-Invent the Wheel.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10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I Wish I Learned Practical Communication Skills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457" y="1571126"/>
            <a:ext cx="4524094" cy="4043409"/>
          </a:xfrm>
        </p:spPr>
      </p:pic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Vocal Communication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11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smtClean="0"/>
              <a:t>Speaking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Speaking in a Meeting</a:t>
            </a:r>
          </a:p>
          <a:p>
            <a:r>
              <a:rPr lang="en-US" dirty="0"/>
              <a:t>Non-Tech Speaking</a:t>
            </a:r>
          </a:p>
          <a:p>
            <a:pPr lvl="1"/>
            <a:r>
              <a:rPr lang="en-US" dirty="0"/>
              <a:t>Abstraction of Implementation </a:t>
            </a:r>
            <a:r>
              <a:rPr lang="en-US" dirty="0" smtClean="0"/>
              <a:t>Details</a:t>
            </a:r>
          </a:p>
          <a:p>
            <a:pPr lvl="1"/>
            <a:r>
              <a:rPr lang="en-US" dirty="0" smtClean="0"/>
              <a:t>Don’t have to kill with tech vocab even with other technical people.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Ways To Gain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12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646" y="751658"/>
            <a:ext cx="2262048" cy="202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Gain Experience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Your University Public Speaking Course</a:t>
            </a:r>
          </a:p>
          <a:p>
            <a:r>
              <a:rPr lang="en-US" dirty="0" smtClean="0"/>
              <a:t>LSU </a:t>
            </a:r>
            <a:r>
              <a:rPr lang="en-US" dirty="0"/>
              <a:t>Continuing Education Public </a:t>
            </a:r>
            <a:r>
              <a:rPr lang="en-US" dirty="0" smtClean="0"/>
              <a:t>Speaking</a:t>
            </a:r>
            <a:endParaRPr lang="en-US" dirty="0"/>
          </a:p>
          <a:p>
            <a:r>
              <a:rPr lang="en-US" dirty="0"/>
              <a:t>Baton Rouge </a:t>
            </a:r>
            <a:r>
              <a:rPr lang="en-US" dirty="0" smtClean="0"/>
              <a:t>Toastmasters – Organization for developing public speaking through practice</a:t>
            </a:r>
            <a:endParaRPr lang="en-US" dirty="0"/>
          </a:p>
          <a:p>
            <a:r>
              <a:rPr lang="en-US" dirty="0" smtClean="0"/>
              <a:t>Volunteer To Speak At User Groups – They love volunteers.</a:t>
            </a:r>
            <a:endParaRPr lang="en-US" dirty="0"/>
          </a:p>
          <a:p>
            <a:r>
              <a:rPr lang="en-US" dirty="0" smtClean="0"/>
              <a:t>If at all possible get the experience outside of a class.   Much more valuable.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Email Communication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13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Communication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Do not talk like you text.   No emoticons or acronyms.   LOL ;-)</a:t>
            </a:r>
          </a:p>
          <a:p>
            <a:r>
              <a:rPr lang="en-US" dirty="0"/>
              <a:t>Email helps you document change requests.</a:t>
            </a:r>
          </a:p>
          <a:p>
            <a:r>
              <a:rPr lang="en-US" dirty="0"/>
              <a:t>Email helps you clarify and be clear in requirements.</a:t>
            </a:r>
          </a:p>
          <a:p>
            <a:r>
              <a:rPr lang="en-US" dirty="0"/>
              <a:t>Email will </a:t>
            </a:r>
            <a:r>
              <a:rPr lang="en-US" dirty="0" smtClean="0"/>
              <a:t>CYA Day to Day</a:t>
            </a:r>
            <a:endParaRPr lang="en-US" dirty="0"/>
          </a:p>
          <a:p>
            <a:r>
              <a:rPr lang="en-US" dirty="0"/>
              <a:t>Email Re-Forward Gets Slow Movers </a:t>
            </a:r>
            <a:r>
              <a:rPr lang="en-US" dirty="0" smtClean="0"/>
              <a:t>Reacting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2.  Resume Writing, Interview, Negotiation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14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2. </a:t>
            </a:r>
            <a:r>
              <a:rPr lang="en-US" sz="2800" dirty="0" smtClean="0"/>
              <a:t>I Wish I Learned Resume </a:t>
            </a:r>
            <a:r>
              <a:rPr lang="en-US" sz="2800" dirty="0"/>
              <a:t>Writing, </a:t>
            </a:r>
            <a:r>
              <a:rPr lang="en-US" sz="2800" dirty="0" smtClean="0"/>
              <a:t>Interviewing</a:t>
            </a:r>
            <a:endParaRPr lang="en-US" sz="2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Universities Purpose Isn’t to Get a Job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15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12" y="2720181"/>
            <a:ext cx="1905000" cy="2286000"/>
          </a:xfrm>
        </p:spPr>
      </p:pic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Universities Purpose Isn’t To Get a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120743" cy="4525963"/>
          </a:xfrm>
        </p:spPr>
        <p:txBody>
          <a:bodyPr/>
          <a:lstStyle/>
          <a:p>
            <a:r>
              <a:rPr lang="en-US" dirty="0" smtClean="0"/>
              <a:t>We just learn sciences.</a:t>
            </a:r>
          </a:p>
          <a:p>
            <a:r>
              <a:rPr lang="en-US" dirty="0" smtClean="0"/>
              <a:t>Most of us go to work when we’re done.</a:t>
            </a:r>
          </a:p>
          <a:p>
            <a:r>
              <a:rPr lang="en-US" dirty="0" smtClean="0"/>
              <a:t>Why not offer to teach it?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Resume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Writing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Tailor the resume to the job description.   Do not submit the same resume to every job.</a:t>
            </a:r>
          </a:p>
          <a:p>
            <a:r>
              <a:rPr lang="en-US" dirty="0"/>
              <a:t>If your experience is short don’t fill it in to make it longer.   Don’t include Chili’s </a:t>
            </a:r>
          </a:p>
          <a:p>
            <a:r>
              <a:rPr lang="en-US" dirty="0"/>
              <a:t>School projects if experience short.</a:t>
            </a:r>
          </a:p>
          <a:p>
            <a:r>
              <a:rPr lang="en-US" dirty="0"/>
              <a:t>Top half of page one is most important.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Interview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17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r>
              <a:rPr lang="en-US" dirty="0" smtClean="0"/>
              <a:t>Most stay clueless about this for years after school.</a:t>
            </a:r>
          </a:p>
          <a:p>
            <a:r>
              <a:rPr lang="en-US" dirty="0" smtClean="0"/>
              <a:t>Developers are on average so bad at interviewing it’s hard to qualify their abilities.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Interview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Tips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Research the people interviewing you.(</a:t>
            </a:r>
            <a:r>
              <a:rPr lang="en-US" dirty="0" err="1"/>
              <a:t>Linkedin</a:t>
            </a:r>
            <a:r>
              <a:rPr lang="en-US" dirty="0"/>
              <a:t>, Facebook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Shirt</a:t>
            </a:r>
            <a:r>
              <a:rPr lang="en-US" dirty="0"/>
              <a:t>, tie and slacks with no cargo pants.   Preferably a suit.  </a:t>
            </a:r>
          </a:p>
          <a:p>
            <a:r>
              <a:rPr lang="en-US" dirty="0"/>
              <a:t>Bring copies of your resume.(especially if you go through a recruiter)</a:t>
            </a:r>
          </a:p>
          <a:p>
            <a:r>
              <a:rPr lang="en-US" dirty="0"/>
              <a:t>If you usually get a haircut get a haircut.</a:t>
            </a:r>
          </a:p>
          <a:p>
            <a:r>
              <a:rPr lang="en-US" dirty="0"/>
              <a:t>Be early.</a:t>
            </a:r>
          </a:p>
          <a:p>
            <a:r>
              <a:rPr lang="en-US" dirty="0"/>
              <a:t>Follow up.</a:t>
            </a:r>
          </a:p>
          <a:p>
            <a:r>
              <a:rPr lang="en-US" dirty="0"/>
              <a:t>Don’t </a:t>
            </a:r>
            <a:r>
              <a:rPr lang="en-US" dirty="0" smtClean="0"/>
              <a:t>expect </a:t>
            </a:r>
            <a:r>
              <a:rPr lang="en-US" dirty="0"/>
              <a:t>a </a:t>
            </a:r>
            <a:r>
              <a:rPr lang="en-US" dirty="0" smtClean="0"/>
              <a:t>response immediately.(ever)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People Brush Up Before Interviews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19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&lt;Rant&gt;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0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Don’t Just Barely Brush </a:t>
            </a:r>
            <a:r>
              <a:rPr lang="en-US" sz="2800" dirty="0"/>
              <a:t>Up Before Interviews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Q:  So have you used MVC any?</a:t>
            </a:r>
          </a:p>
          <a:p>
            <a:r>
              <a:rPr lang="en-US" dirty="0"/>
              <a:t>A:  No, but I’ve read about it.</a:t>
            </a:r>
          </a:p>
          <a:p>
            <a:r>
              <a:rPr lang="en-US" dirty="0"/>
              <a:t>Q:  Oh ok, where’d you read about it?   </a:t>
            </a:r>
          </a:p>
          <a:p>
            <a:r>
              <a:rPr lang="en-US" dirty="0"/>
              <a:t>A:  Well I noticed it on a bunch of job notices including yours.</a:t>
            </a:r>
          </a:p>
          <a:p>
            <a:r>
              <a:rPr lang="en-US" dirty="0"/>
              <a:t>Q:  Did you try it out?</a:t>
            </a:r>
          </a:p>
          <a:p>
            <a:r>
              <a:rPr lang="en-US" dirty="0"/>
              <a:t>A:  No, but I’m willing to learn.</a:t>
            </a:r>
          </a:p>
          <a:p>
            <a:r>
              <a:rPr lang="en-US" dirty="0"/>
              <a:t>*awkward embarrassing moment</a:t>
            </a:r>
            <a:r>
              <a:rPr lang="en-US" dirty="0" smtClean="0"/>
              <a:t>.*  - KNOW IT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Every day is an Interview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20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Everyday is Potentially an Interview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Turners Process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21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843" y="2002972"/>
            <a:ext cx="5786022" cy="3415620"/>
          </a:xfrm>
        </p:spPr>
      </p:pic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Turner Interview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All of our developers interview candidates.</a:t>
            </a:r>
          </a:p>
          <a:p>
            <a:r>
              <a:rPr lang="en-US" dirty="0" smtClean="0"/>
              <a:t>I’d never interviewed someone.</a:t>
            </a:r>
          </a:p>
          <a:p>
            <a:r>
              <a:rPr lang="en-US" dirty="0" smtClean="0"/>
              <a:t>Makes you a better developer because you get used to the process and can better articulate what you can do when you have to interview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Be an interviewer not just interviewee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22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an Interviewer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If you intern or aren’t involved in the process it doesn’t hurt to ask if you can be involved in interviewing.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Basic Technical Interview Skills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23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an interview Be Able To Code Without these: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Drag and Drop</a:t>
            </a:r>
          </a:p>
          <a:p>
            <a:r>
              <a:rPr lang="en-US" dirty="0"/>
              <a:t>Copy / Paste</a:t>
            </a:r>
          </a:p>
          <a:p>
            <a:r>
              <a:rPr lang="en-US" dirty="0" err="1"/>
              <a:t>Inellisense</a:t>
            </a:r>
            <a:endParaRPr lang="en-US" dirty="0"/>
          </a:p>
          <a:p>
            <a:r>
              <a:rPr lang="en-US" dirty="0"/>
              <a:t>The Internet</a:t>
            </a:r>
          </a:p>
          <a:p>
            <a:r>
              <a:rPr lang="en-US" dirty="0" smtClean="0"/>
              <a:t>Any language will typically do. </a:t>
            </a:r>
          </a:p>
          <a:p>
            <a:r>
              <a:rPr lang="en-US" dirty="0" smtClean="0"/>
              <a:t>Luckily when I started interviewing people I found out I wasn’t the only one who couldn’t……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C# Class We Use On Candidates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24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Percentage Of </a:t>
            </a:r>
            <a:r>
              <a:rPr lang="en-US" dirty="0" err="1" smtClean="0"/>
              <a:t>Devs</a:t>
            </a:r>
            <a:r>
              <a:rPr lang="en-US" dirty="0" smtClean="0"/>
              <a:t> Can’t Do This?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 public class </a:t>
            </a:r>
            <a:r>
              <a:rPr lang="en-US" dirty="0" err="1"/>
              <a:t>PersonClass</a:t>
            </a:r>
            <a:endParaRPr lang="en-US" dirty="0"/>
          </a:p>
          <a:p>
            <a:r>
              <a:rPr lang="en-US" dirty="0"/>
              <a:t>    {</a:t>
            </a:r>
          </a:p>
          <a:p>
            <a:r>
              <a:rPr lang="en-US" dirty="0"/>
              <a:t>        public </a:t>
            </a:r>
            <a:r>
              <a:rPr lang="en-US" dirty="0" err="1"/>
              <a:t>PersonClass</a:t>
            </a:r>
            <a:r>
              <a:rPr lang="en-US" dirty="0"/>
              <a:t>(string </a:t>
            </a:r>
            <a:r>
              <a:rPr lang="en-US" dirty="0" err="1"/>
              <a:t>firstName</a:t>
            </a:r>
            <a:r>
              <a:rPr lang="en-US" dirty="0"/>
              <a:t>, string </a:t>
            </a:r>
            <a:r>
              <a:rPr lang="en-US" dirty="0" err="1"/>
              <a:t>lastName</a:t>
            </a:r>
            <a:r>
              <a:rPr lang="en-US" dirty="0"/>
              <a:t>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this.FirstName</a:t>
            </a:r>
            <a:r>
              <a:rPr lang="en-US" dirty="0"/>
              <a:t> =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r>
              <a:rPr lang="en-US" dirty="0"/>
              <a:t>            </a:t>
            </a:r>
            <a:r>
              <a:rPr lang="en-US" dirty="0" err="1"/>
              <a:t>this.LastName</a:t>
            </a:r>
            <a:r>
              <a:rPr lang="en-US" dirty="0"/>
              <a:t> =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public string </a:t>
            </a:r>
            <a:r>
              <a:rPr lang="en-US" dirty="0" err="1"/>
              <a:t>FirstName</a:t>
            </a:r>
            <a:r>
              <a:rPr lang="en-US" dirty="0"/>
              <a:t> { get; set; }</a:t>
            </a:r>
          </a:p>
          <a:p>
            <a:r>
              <a:rPr lang="en-US" dirty="0"/>
              <a:t>        public string </a:t>
            </a:r>
            <a:r>
              <a:rPr lang="en-US" dirty="0" err="1"/>
              <a:t>LastName</a:t>
            </a:r>
            <a:r>
              <a:rPr lang="en-US" dirty="0"/>
              <a:t> { get; set; }</a:t>
            </a:r>
          </a:p>
          <a:p>
            <a:r>
              <a:rPr lang="en-US" dirty="0"/>
              <a:t>        public string </a:t>
            </a:r>
            <a:r>
              <a:rPr lang="en-US" dirty="0" err="1"/>
              <a:t>FullName</a:t>
            </a:r>
            <a:r>
              <a:rPr lang="en-US" dirty="0"/>
              <a:t> { </a:t>
            </a:r>
          </a:p>
          <a:p>
            <a:r>
              <a:rPr lang="en-US" dirty="0"/>
              <a:t>            get { </a:t>
            </a:r>
          </a:p>
          <a:p>
            <a:r>
              <a:rPr lang="en-US" dirty="0"/>
              <a:t>                return </a:t>
            </a:r>
            <a:r>
              <a:rPr lang="en-US" dirty="0" err="1"/>
              <a:t>this.FirstName</a:t>
            </a:r>
            <a:r>
              <a:rPr lang="en-US" dirty="0"/>
              <a:t> + ", " + </a:t>
            </a:r>
            <a:r>
              <a:rPr lang="en-US" dirty="0" err="1"/>
              <a:t>this.LastName</a:t>
            </a:r>
            <a:r>
              <a:rPr lang="en-US" dirty="0"/>
              <a:t>; </a:t>
            </a:r>
          </a:p>
          <a:p>
            <a:r>
              <a:rPr lang="en-US" dirty="0"/>
              <a:t>            } </a:t>
            </a:r>
          </a:p>
          <a:p>
            <a:r>
              <a:rPr lang="en-US" dirty="0"/>
              <a:t>       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}</a:t>
            </a:r>
          </a:p>
          <a:p>
            <a:r>
              <a:rPr lang="en-US" dirty="0" smtClean="0"/>
              <a:t>Be able to talk about code.  Properties, methods, interfaces, members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SQL Join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25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This?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A.[ID], B.[Job]</a:t>
            </a:r>
          </a:p>
          <a:p>
            <a:pPr marL="0" indent="0">
              <a:buNone/>
            </a:pPr>
            <a:r>
              <a:rPr lang="en-US" dirty="0"/>
              <a:t>FROM [</a:t>
            </a:r>
            <a:r>
              <a:rPr lang="en-US" dirty="0" err="1" smtClean="0"/>
              <a:t>FirstLongNameTableOMGITSSOLONG</a:t>
            </a:r>
            <a:r>
              <a:rPr lang="en-US" dirty="0" smtClean="0"/>
              <a:t>] </a:t>
            </a:r>
            <a:r>
              <a:rPr lang="en-US" dirty="0"/>
              <a:t>A</a:t>
            </a:r>
          </a:p>
          <a:p>
            <a:pPr marL="0" indent="0">
              <a:buNone/>
            </a:pPr>
            <a:r>
              <a:rPr lang="en-US" dirty="0"/>
              <a:t>join [</a:t>
            </a:r>
            <a:r>
              <a:rPr lang="en-US" dirty="0" err="1"/>
              <a:t>SecondLongNameTableOMGWraparound</a:t>
            </a:r>
            <a:r>
              <a:rPr lang="en-US" dirty="0"/>
              <a:t>] 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A.[ID] = B.[</a:t>
            </a:r>
            <a:r>
              <a:rPr lang="en-US" dirty="0" err="1"/>
              <a:t>ForeignID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where B.[Job] is not null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Regional Topics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26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3. I Wish We Learned Regionally Significant Topics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I wish I got to learn more about development where I planned on living. </a:t>
            </a:r>
          </a:p>
          <a:p>
            <a:r>
              <a:rPr lang="en-US" dirty="0" smtClean="0"/>
              <a:t>We don’t go to school to get a job but it should be explored in university.</a:t>
            </a:r>
          </a:p>
          <a:p>
            <a:r>
              <a:rPr lang="en-US" dirty="0" smtClean="0"/>
              <a:t>Couldn’t Louisiana schools teach more about development in Baton Rouge &amp; New </a:t>
            </a:r>
            <a:r>
              <a:rPr lang="en-US" dirty="0" smtClean="0"/>
              <a:t>Orleans?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Where to get regional info.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27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Get Regional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err="1"/>
              <a:t>Careerbuilder</a:t>
            </a:r>
            <a:r>
              <a:rPr lang="en-US" dirty="0"/>
              <a:t>, Monster, GlassDoor.com, </a:t>
            </a:r>
            <a:r>
              <a:rPr lang="en-US" dirty="0" err="1"/>
              <a:t>Linkedin</a:t>
            </a:r>
            <a:endParaRPr lang="en-US" dirty="0"/>
          </a:p>
          <a:p>
            <a:r>
              <a:rPr lang="en-US" dirty="0"/>
              <a:t>If it’s in Baton Rouge look at big local company websites.     </a:t>
            </a:r>
            <a:r>
              <a:rPr lang="en-US" dirty="0" smtClean="0"/>
              <a:t>Turner, BCBSLA</a:t>
            </a:r>
            <a:r>
              <a:rPr lang="en-US" dirty="0"/>
              <a:t>, </a:t>
            </a:r>
            <a:r>
              <a:rPr lang="en-US" dirty="0" err="1"/>
              <a:t>Enta</a:t>
            </a:r>
            <a:r>
              <a:rPr lang="en-US" dirty="0"/>
              <a:t>, </a:t>
            </a:r>
            <a:r>
              <a:rPr lang="en-US" dirty="0" err="1"/>
              <a:t>Amedisys</a:t>
            </a:r>
            <a:r>
              <a:rPr lang="en-US" dirty="0"/>
              <a:t>, </a:t>
            </a:r>
            <a:r>
              <a:rPr lang="en-US" dirty="0" smtClean="0"/>
              <a:t>Shaw, C&amp;M, </a:t>
            </a:r>
            <a:r>
              <a:rPr lang="en-US" dirty="0" err="1" smtClean="0"/>
              <a:t>Ameritas</a:t>
            </a:r>
            <a:r>
              <a:rPr lang="en-US" dirty="0" smtClean="0"/>
              <a:t>, The </a:t>
            </a:r>
            <a:r>
              <a:rPr lang="en-US" dirty="0"/>
              <a:t>State of Louisiana</a:t>
            </a:r>
            <a:r>
              <a:rPr lang="en-US" dirty="0" smtClean="0"/>
              <a:t>.  What are they hiring for?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Sparkhound</a:t>
            </a:r>
            <a:r>
              <a:rPr lang="en-US" dirty="0" smtClean="0"/>
              <a:t>, Antares, </a:t>
            </a:r>
            <a:r>
              <a:rPr lang="en-US" dirty="0" err="1" smtClean="0"/>
              <a:t>Envoc</a:t>
            </a:r>
            <a:r>
              <a:rPr lang="en-US" dirty="0" smtClean="0"/>
              <a:t>,  </a:t>
            </a:r>
            <a:r>
              <a:rPr lang="en-US" dirty="0" smtClean="0"/>
              <a:t>and other IT specific </a:t>
            </a:r>
            <a:r>
              <a:rPr lang="en-US" dirty="0" smtClean="0"/>
              <a:t>companies/consultants </a:t>
            </a:r>
            <a:r>
              <a:rPr lang="en-US" dirty="0" smtClean="0"/>
              <a:t>are hiring for a skill then it’s in </a:t>
            </a:r>
            <a:r>
              <a:rPr lang="en-US" dirty="0" smtClean="0"/>
              <a:t>big demand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28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Just a Little Networking Goes A Long Way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Networking at .NET user groups, SQL Saturday.</a:t>
            </a:r>
          </a:p>
          <a:p>
            <a:r>
              <a:rPr lang="en-US" dirty="0"/>
              <a:t>Learn local names in your industry.</a:t>
            </a:r>
          </a:p>
          <a:p>
            <a:pPr lvl="1"/>
            <a:r>
              <a:rPr lang="en-US" dirty="0"/>
              <a:t>Ex.  People speaking at this </a:t>
            </a:r>
            <a:r>
              <a:rPr lang="en-US" dirty="0" smtClean="0"/>
              <a:t>event.</a:t>
            </a:r>
            <a:endParaRPr lang="en-US" dirty="0"/>
          </a:p>
          <a:p>
            <a:r>
              <a:rPr lang="en-US" dirty="0"/>
              <a:t>Learn a few big names in your industry </a:t>
            </a:r>
          </a:p>
          <a:p>
            <a:pPr lvl="1"/>
            <a:r>
              <a:rPr lang="en-US" dirty="0"/>
              <a:t>Ex.  Microsoft Community:   Scott </a:t>
            </a:r>
            <a:r>
              <a:rPr lang="en-US" dirty="0" smtClean="0"/>
              <a:t>Guthrie</a:t>
            </a:r>
            <a:r>
              <a:rPr lang="en-US" dirty="0"/>
              <a:t>, Scott </a:t>
            </a:r>
            <a:r>
              <a:rPr lang="en-US" dirty="0" err="1"/>
              <a:t>Hanselman</a:t>
            </a:r>
            <a:r>
              <a:rPr lang="en-US" dirty="0"/>
              <a:t>, </a:t>
            </a:r>
            <a:r>
              <a:rPr lang="en-US" dirty="0" smtClean="0"/>
              <a:t>Phil </a:t>
            </a:r>
            <a:r>
              <a:rPr lang="en-US" dirty="0" err="1" smtClean="0"/>
              <a:t>Haak</a:t>
            </a:r>
            <a:r>
              <a:rPr lang="en-US" dirty="0" smtClean="0"/>
              <a:t>, </a:t>
            </a:r>
            <a:r>
              <a:rPr lang="en-US" dirty="0" err="1" smtClean="0"/>
              <a:t>Juval</a:t>
            </a:r>
            <a:r>
              <a:rPr lang="en-US" dirty="0" smtClean="0"/>
              <a:t> Lowey, Damien Edwards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Research Constantly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29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08" y="597500"/>
            <a:ext cx="8203153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10 Things I Wish I Learned In College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08" y="2067525"/>
            <a:ext cx="7925349" cy="1752600"/>
          </a:xfrm>
        </p:spPr>
        <p:txBody>
          <a:bodyPr/>
          <a:lstStyle/>
          <a:p>
            <a:r>
              <a:rPr lang="en-US" dirty="0"/>
              <a:t>Or just before I had to learn the hard way I didn’t know them.</a:t>
            </a:r>
          </a:p>
        </p:txBody>
      </p:sp>
    </p:spTree>
    <p:extLst>
      <p:ext uri="{BB962C8B-B14F-4D97-AF65-F5344CB8AC3E}">
        <p14:creationId xmlns:p14="http://schemas.microsoft.com/office/powerpoint/2010/main" val="32606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4.   I Wish I Learned To Research Constantly.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You must stay up to date in software development if you want to advance professionally.</a:t>
            </a:r>
          </a:p>
          <a:p>
            <a:r>
              <a:rPr lang="en-US" dirty="0" smtClean="0"/>
              <a:t>Things change fast.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Stay in </a:t>
            </a:r>
            <a:r>
              <a:rPr lang="en-US" dirty="0" smtClean="0"/>
              <a:t>Touch With Development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30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Stay in Touch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Magazines – Visual Studio Magazine, Redmond Channel Partner, Microsoft Certified Professional Magazine, Code </a:t>
            </a:r>
            <a:r>
              <a:rPr lang="en-US" dirty="0" smtClean="0"/>
              <a:t>Magazine</a:t>
            </a:r>
          </a:p>
          <a:p>
            <a:r>
              <a:rPr lang="en-US" dirty="0" smtClean="0"/>
              <a:t>Microsoft Channel 9 Events Videos</a:t>
            </a:r>
          </a:p>
          <a:p>
            <a:r>
              <a:rPr lang="en-US" dirty="0">
                <a:hlinkClick r:id="rId2"/>
              </a:rPr>
              <a:t>http://channel9.msdn.com/Events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/>
              <a:t>Get on User Group Mailing Lists</a:t>
            </a:r>
          </a:p>
          <a:p>
            <a:r>
              <a:rPr lang="en-US" dirty="0"/>
              <a:t>Blog Subscriptions</a:t>
            </a:r>
          </a:p>
          <a:p>
            <a:r>
              <a:rPr lang="en-US" dirty="0"/>
              <a:t>Free Email </a:t>
            </a:r>
            <a:r>
              <a:rPr lang="en-US" dirty="0" smtClean="0"/>
              <a:t>Newsletters</a:t>
            </a:r>
          </a:p>
          <a:p>
            <a:r>
              <a:rPr lang="en-US" dirty="0" smtClean="0"/>
              <a:t>Aggregators like </a:t>
            </a:r>
            <a:r>
              <a:rPr lang="en-US" dirty="0" err="1" smtClean="0"/>
              <a:t>reddit</a:t>
            </a:r>
            <a:r>
              <a:rPr lang="en-US" dirty="0" smtClean="0"/>
              <a:t>, </a:t>
            </a:r>
            <a:r>
              <a:rPr lang="en-US" dirty="0" err="1" smtClean="0"/>
              <a:t>slashdot</a:t>
            </a:r>
            <a:r>
              <a:rPr lang="en-US" dirty="0" smtClean="0"/>
              <a:t>, </a:t>
            </a:r>
          </a:p>
          <a:p>
            <a:r>
              <a:rPr lang="en-US" dirty="0" smtClean="0"/>
              <a:t>Facebook Likes, Twitter Following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Make Time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31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It’s like physical fitness.   Hard to make time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have to set aside time for staying in touch.</a:t>
            </a:r>
          </a:p>
          <a:p>
            <a:r>
              <a:rPr lang="en-US" dirty="0" smtClean="0"/>
              <a:t>Monday Morning For 30 Minutes – What’s New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Project Management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32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3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</a:t>
            </a:r>
            <a:r>
              <a:rPr lang="en-US" dirty="0" smtClean="0"/>
              <a:t>Basic Knowledge of Project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first thing that happens as a developer is people want you to estimate.</a:t>
            </a:r>
          </a:p>
          <a:p>
            <a:r>
              <a:rPr lang="en-US" dirty="0" smtClean="0"/>
              <a:t>To me this is one of the most important of the 10</a:t>
            </a:r>
            <a:r>
              <a:rPr lang="en-US" dirty="0" smtClean="0"/>
              <a:t>.</a:t>
            </a:r>
          </a:p>
          <a:p>
            <a:r>
              <a:rPr lang="en-US" dirty="0"/>
              <a:t>No matter where you go there are project managers.   Cockroaches. 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PMI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33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PMI Style Project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Read Chapter 2 &amp; 3 of Rita’s guide 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5 Project Groups in PMI Project Management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34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854" y="3009138"/>
            <a:ext cx="2831592" cy="7040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0913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Project </a:t>
            </a:r>
            <a:r>
              <a:rPr lang="en-US" dirty="0" smtClean="0"/>
              <a:t>Groups in PMI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Initiation - Project Charter, Stakeholders</a:t>
            </a:r>
          </a:p>
          <a:p>
            <a:r>
              <a:rPr lang="en-US" dirty="0" smtClean="0"/>
              <a:t>Planning – Can We Cook The Elephant, How?</a:t>
            </a:r>
          </a:p>
          <a:p>
            <a:r>
              <a:rPr lang="en-US" dirty="0" smtClean="0"/>
              <a:t>Execution – Produce the Scope. </a:t>
            </a:r>
          </a:p>
          <a:p>
            <a:r>
              <a:rPr lang="en-US" dirty="0" smtClean="0"/>
              <a:t>Monitoring &amp; Controlling – How are we doing?   Changes?   Back to planning.(iterative)</a:t>
            </a:r>
          </a:p>
          <a:p>
            <a:r>
              <a:rPr lang="en-US" dirty="0" smtClean="0"/>
              <a:t>Closing – Confirm Documentation, Sign off. Maintenance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Terms Important to </a:t>
            </a:r>
            <a:r>
              <a:rPr lang="en-US" dirty="0" err="1" smtClean="0"/>
              <a:t>Devs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35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Important to Developers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First off:   Scope Creep, Gold Plating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Development Methodologies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36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354114"/>
            <a:ext cx="4669971" cy="379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32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Popular Software Development Methodologies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Waterfall – We’re all familiar with this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Agile Development – focus on iterations.</a:t>
            </a:r>
          </a:p>
          <a:p>
            <a:pPr lvl="1"/>
            <a:r>
              <a:rPr lang="en-US" dirty="0"/>
              <a:t>Scrum</a:t>
            </a:r>
          </a:p>
          <a:p>
            <a:pPr lvl="1"/>
            <a:r>
              <a:rPr lang="en-US" dirty="0"/>
              <a:t>Extreme </a:t>
            </a:r>
            <a:r>
              <a:rPr lang="en-US" dirty="0" smtClean="0"/>
              <a:t>Programming</a:t>
            </a:r>
          </a:p>
          <a:p>
            <a:r>
              <a:rPr lang="en-US" dirty="0" smtClean="0"/>
              <a:t>Prototyping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Development Methodologies aren’t necessarily project management methodologies.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Change and Communication Management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37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Change </a:t>
            </a:r>
            <a:r>
              <a:rPr lang="en-US" sz="2400" dirty="0" smtClean="0"/>
              <a:t>Approval Management &amp; Communication Plan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Should be very important to developers</a:t>
            </a:r>
            <a:endParaRPr lang="en-US" dirty="0" smtClean="0"/>
          </a:p>
          <a:p>
            <a:r>
              <a:rPr lang="en-US" dirty="0" smtClean="0"/>
              <a:t>Prevent Scope </a:t>
            </a:r>
            <a:r>
              <a:rPr lang="en-US" dirty="0" smtClean="0"/>
              <a:t>Creep, Gold Plating</a:t>
            </a:r>
          </a:p>
          <a:p>
            <a:r>
              <a:rPr lang="en-US" dirty="0" smtClean="0"/>
              <a:t>Prevent Desk Drops by PM &amp; Managers.   They will creep their own projects and blame development later.</a:t>
            </a:r>
          </a:p>
          <a:p>
            <a:r>
              <a:rPr lang="en-US" dirty="0" smtClean="0"/>
              <a:t>Prevent Gold </a:t>
            </a:r>
            <a:r>
              <a:rPr lang="en-US" dirty="0" smtClean="0"/>
              <a:t>plating includes small things like using a </a:t>
            </a:r>
            <a:r>
              <a:rPr lang="en-US" dirty="0" err="1" smtClean="0"/>
              <a:t>jquery</a:t>
            </a:r>
            <a:r>
              <a:rPr lang="en-US" dirty="0" smtClean="0"/>
              <a:t> auto load dropdown instead of a text </a:t>
            </a:r>
            <a:r>
              <a:rPr lang="en-US" dirty="0" smtClean="0"/>
              <a:t>box.(I’ll contradict myself on this)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Design First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38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dirty="0" smtClean="0"/>
              <a:t>I Wish I Learned </a:t>
            </a:r>
            <a:r>
              <a:rPr lang="en-US" dirty="0" smtClean="0"/>
              <a:t>Design First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Developers Like Jumping In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39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912" y="2583021"/>
            <a:ext cx="3657600" cy="2560320"/>
          </a:xfrm>
        </p:spPr>
      </p:pic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Wayne Odom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Development Project Lead at Turner Industries Group, L.L.C.</a:t>
            </a:r>
          </a:p>
          <a:p>
            <a:r>
              <a:rPr lang="en-US" dirty="0"/>
              <a:t>Graduated From LSU in 2002 in Computer Science</a:t>
            </a:r>
          </a:p>
          <a:p>
            <a:r>
              <a:rPr lang="en-US" dirty="0"/>
              <a:t>Have Interviewed More Software Developers and DBAs Than Can Be </a:t>
            </a:r>
            <a:r>
              <a:rPr lang="en-US" dirty="0" smtClean="0"/>
              <a:t>Remembered</a:t>
            </a:r>
            <a:endParaRPr lang="en-US" dirty="0" smtClean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Software at Turner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D5303-69AD-2E4D-B18B-E5EED0F0A60B}" type="slidenum">
              <a:rPr lang="en-US" smtClean="0"/>
              <a:pPr/>
              <a:t>4</a:t>
            </a:fld>
            <a:r>
              <a:rPr lang="en-US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Developers Like To Jump 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We like to build as we go.  It’s why we like Agile so much.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Prototypes always end up in production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40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Example:  Prototype </a:t>
            </a:r>
            <a:r>
              <a:rPr lang="en-US" dirty="0" smtClean="0"/>
              <a:t>in to Production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305801" cy="4525963"/>
          </a:xfrm>
        </p:spPr>
        <p:txBody>
          <a:bodyPr/>
          <a:lstStyle/>
          <a:p>
            <a:r>
              <a:rPr lang="en-US" dirty="0" smtClean="0"/>
              <a:t>Prototypes are </a:t>
            </a:r>
            <a:r>
              <a:rPr lang="en-US" dirty="0" smtClean="0"/>
              <a:t>necessary but often end up in production.</a:t>
            </a:r>
            <a:endParaRPr lang="en-US" dirty="0" smtClean="0"/>
          </a:p>
          <a:p>
            <a:r>
              <a:rPr lang="en-US" dirty="0" smtClean="0"/>
              <a:t>Developers fall in to a trap of creating prototypes that magically become production code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approach fails in larger systems.   </a:t>
            </a:r>
            <a:endParaRPr lang="en-US" dirty="0" smtClean="0"/>
          </a:p>
          <a:p>
            <a:r>
              <a:rPr lang="en-US" dirty="0" smtClean="0"/>
              <a:t>Prototypes are </a:t>
            </a:r>
            <a:r>
              <a:rPr lang="en-US" dirty="0" smtClean="0"/>
              <a:t>simulations to identify basic requirements.   </a:t>
            </a:r>
            <a:endParaRPr lang="en-US" dirty="0" smtClean="0"/>
          </a:p>
          <a:p>
            <a:r>
              <a:rPr lang="en-US" dirty="0" smtClean="0"/>
              <a:t>Architecture shouldn’t be married to prototypes.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Design The Software First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41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it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Would you build a building or bridge without blueprints?</a:t>
            </a:r>
          </a:p>
          <a:p>
            <a:r>
              <a:rPr lang="en-US" dirty="0"/>
              <a:t>We should write complete functional &amp; technical specifications.</a:t>
            </a:r>
          </a:p>
          <a:p>
            <a:r>
              <a:rPr lang="en-US" dirty="0"/>
              <a:t>We should get 100% sign off of specifications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Design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015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 I </a:t>
            </a:r>
            <a:r>
              <a:rPr lang="en-US" dirty="0"/>
              <a:t>Wish I Learned Design Patterns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Design Patterns - </a:t>
            </a:r>
            <a:r>
              <a:rPr lang="en-US" dirty="0"/>
              <a:t>general reusable solution to a commonly occurring 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Why teach patterns?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43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Teach Patterns in School?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2514" cy="4525963"/>
          </a:xfrm>
        </p:spPr>
        <p:txBody>
          <a:bodyPr>
            <a:normAutofit/>
          </a:bodyPr>
          <a:lstStyle/>
          <a:p>
            <a:r>
              <a:rPr lang="en-US" dirty="0"/>
              <a:t>A common language for building that developers can all relate to.</a:t>
            </a:r>
          </a:p>
          <a:p>
            <a:r>
              <a:rPr lang="en-US" dirty="0"/>
              <a:t>Can be a whole series of talks on it’s own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Design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 &amp; Principles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Book</a:t>
            </a:r>
            <a:r>
              <a:rPr lang="en-US" dirty="0"/>
              <a:t>:  Design Patterns – Elements of Reusable Object-Oriented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Gang of Four Design Patterns</a:t>
            </a:r>
            <a:endParaRPr lang="en-US" dirty="0"/>
          </a:p>
          <a:p>
            <a:r>
              <a:rPr lang="en-US" dirty="0"/>
              <a:t>Book:  Agile Software Development, Principles, Patterns and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S.O.L.I.D</a:t>
            </a:r>
            <a:endParaRPr lang="en-US" dirty="0"/>
          </a:p>
          <a:p>
            <a:r>
              <a:rPr lang="en-US" dirty="0"/>
              <a:t>Book: Professional ASP.NET Design Patterns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SOLID:   Single Responsibility Principle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45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Responsibility Principle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Architectural Patterns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46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986" y="1600200"/>
            <a:ext cx="5234243" cy="418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Architectural Tools &amp; Patterns Currently Popular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MVC / MVVM / MVP – Separation of Concerns</a:t>
            </a:r>
          </a:p>
          <a:p>
            <a:r>
              <a:rPr lang="en-US" dirty="0" smtClean="0"/>
              <a:t>Service Bus &amp; Service Oriented Architecture – Communication between applications</a:t>
            </a:r>
          </a:p>
          <a:p>
            <a:r>
              <a:rPr lang="en-US" dirty="0" smtClean="0"/>
              <a:t>Data Warehousing (Data Mart), ETL – Extract, Transform, Load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47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dirty="0" smtClean="0"/>
              <a:t>I </a:t>
            </a:r>
            <a:r>
              <a:rPr lang="en-US" dirty="0"/>
              <a:t>Wish I Learned More On Testing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Types of testing….what’d you do in college?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48</a:t>
            </a:fld>
            <a:r>
              <a:rPr lang="en-US" dirty="0" smtClean="0"/>
              <a:t>  |  </a:t>
            </a:r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712" y="19581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Types of Software 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/>
              <a:t>Unit </a:t>
            </a:r>
            <a:r>
              <a:rPr lang="en-US" dirty="0"/>
              <a:t>Testing – (usually as far as it </a:t>
            </a:r>
            <a:r>
              <a:rPr lang="en-US" dirty="0" smtClean="0"/>
              <a:t>goes in school)</a:t>
            </a:r>
            <a:endParaRPr lang="en-US" dirty="0"/>
          </a:p>
          <a:p>
            <a:r>
              <a:rPr lang="en-US" dirty="0"/>
              <a:t>User Acceptance </a:t>
            </a:r>
            <a:r>
              <a:rPr lang="en-US" dirty="0" smtClean="0"/>
              <a:t>Testing</a:t>
            </a:r>
          </a:p>
          <a:p>
            <a:r>
              <a:rPr lang="en-US" dirty="0" smtClean="0"/>
              <a:t>Test </a:t>
            </a:r>
            <a:r>
              <a:rPr lang="en-US" dirty="0"/>
              <a:t>Driven Development – Test </a:t>
            </a:r>
            <a:r>
              <a:rPr lang="en-US" dirty="0" smtClean="0"/>
              <a:t>First</a:t>
            </a:r>
          </a:p>
          <a:p>
            <a:r>
              <a:rPr lang="en-US" dirty="0" smtClean="0"/>
              <a:t>Quality </a:t>
            </a:r>
            <a:r>
              <a:rPr lang="en-US" dirty="0"/>
              <a:t>Assurance </a:t>
            </a:r>
            <a:r>
              <a:rPr lang="en-US" dirty="0" smtClean="0"/>
              <a:t>Groups &amp; </a:t>
            </a:r>
            <a:r>
              <a:rPr lang="en-US" dirty="0" smtClean="0"/>
              <a:t>Departments – Whole groups of these people exist.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49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at Turner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Industrial Constructor.   Turnarounds, Maintenance, Fabrication, Heavy Equipment, Man Power, Services</a:t>
            </a:r>
          </a:p>
          <a:p>
            <a:r>
              <a:rPr lang="en-US" dirty="0" smtClean="0"/>
              <a:t>Our planning teams require lots of highly adaptable software solutions to getting information.  </a:t>
            </a:r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Don’t Take Notes</a:t>
            </a:r>
            <a:endParaRPr lang="en-US" dirty="0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1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D5303-69AD-2E4D-B18B-E5EED0F0A60B}" type="slidenum">
              <a:rPr lang="en-US" smtClean="0"/>
              <a:pPr/>
              <a:t>5</a:t>
            </a:fld>
            <a:r>
              <a:rPr lang="en-US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9. </a:t>
            </a:r>
            <a:r>
              <a:rPr lang="en-US" sz="2800" dirty="0" smtClean="0"/>
              <a:t>I Wish I learned about user id from the first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 </a:t>
            </a:r>
            <a:r>
              <a:rPr lang="en-US" dirty="0" smtClean="0"/>
              <a:t>wish I learned form the start to always consider identity.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I was in school I never thought about this in the software we wrote</a:t>
            </a:r>
            <a:r>
              <a:rPr lang="en-US" dirty="0" smtClean="0"/>
              <a:t>.</a:t>
            </a:r>
          </a:p>
          <a:p>
            <a:r>
              <a:rPr lang="en-US" dirty="0"/>
              <a:t>I have yet to work on anything that didn’t involve:</a:t>
            </a:r>
          </a:p>
          <a:p>
            <a:pPr lvl="2"/>
            <a:r>
              <a:rPr lang="en-US" dirty="0"/>
              <a:t>Active Directory</a:t>
            </a:r>
          </a:p>
          <a:p>
            <a:pPr lvl="2"/>
            <a:r>
              <a:rPr lang="en-US" dirty="0"/>
              <a:t>SQL Server</a:t>
            </a:r>
          </a:p>
          <a:p>
            <a:pPr lvl="2"/>
            <a:r>
              <a:rPr lang="en-US" dirty="0"/>
              <a:t>Citrix &amp; Portal Type Implementations</a:t>
            </a:r>
          </a:p>
          <a:p>
            <a:pPr lvl="2"/>
            <a:r>
              <a:rPr lang="en-US" dirty="0" err="1"/>
              <a:t>OpenID</a:t>
            </a:r>
            <a:r>
              <a:rPr lang="en-US" dirty="0"/>
              <a:t> – Fast easy way to share information with websites.</a:t>
            </a:r>
          </a:p>
          <a:p>
            <a:r>
              <a:rPr lang="en-US" dirty="0"/>
              <a:t>With modern devices a distributed identity is always required to my knowledge.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Don’t re-invent the wheel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50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10.   I </a:t>
            </a:r>
            <a:r>
              <a:rPr lang="en-US" sz="2800" dirty="0"/>
              <a:t>wish I Learned Not to Re-Invent the Wheel.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Tools &amp; Libraries</a:t>
            </a:r>
          </a:p>
          <a:p>
            <a:pPr lvl="1"/>
            <a:r>
              <a:rPr lang="en-US" dirty="0" err="1" smtClean="0"/>
              <a:t>Jquery</a:t>
            </a:r>
            <a:endParaRPr lang="en-US" dirty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Control Venders – </a:t>
            </a:r>
            <a:r>
              <a:rPr lang="en-US" dirty="0" err="1" smtClean="0"/>
              <a:t>Infragistics</a:t>
            </a:r>
            <a:r>
              <a:rPr lang="en-US" dirty="0" smtClean="0"/>
              <a:t>, </a:t>
            </a:r>
            <a:r>
              <a:rPr lang="en-US" dirty="0" err="1" smtClean="0"/>
              <a:t>Telerik</a:t>
            </a:r>
            <a:r>
              <a:rPr lang="en-US" dirty="0" smtClean="0"/>
              <a:t>, </a:t>
            </a:r>
            <a:r>
              <a:rPr lang="en-US" dirty="0" err="1" smtClean="0"/>
              <a:t>Dev</a:t>
            </a:r>
            <a:r>
              <a:rPr lang="en-US" dirty="0" smtClean="0"/>
              <a:t> Express.  Don’t write your own grid.</a:t>
            </a:r>
          </a:p>
          <a:p>
            <a:r>
              <a:rPr lang="en-US" dirty="0" smtClean="0"/>
              <a:t>Using ORMs, Scaffolding Tools</a:t>
            </a:r>
          </a:p>
          <a:p>
            <a:pPr lvl="1"/>
            <a:r>
              <a:rPr lang="en-US" dirty="0" smtClean="0"/>
              <a:t>Entity Framework, </a:t>
            </a:r>
            <a:r>
              <a:rPr lang="en-US" dirty="0" err="1" smtClean="0"/>
              <a:t>Nuget</a:t>
            </a:r>
            <a:endParaRPr lang="en-US" dirty="0" smtClean="0"/>
          </a:p>
          <a:p>
            <a:r>
              <a:rPr lang="en-US" dirty="0" smtClean="0"/>
              <a:t>Reporting Tools rather than writing your own.</a:t>
            </a:r>
          </a:p>
          <a:p>
            <a:r>
              <a:rPr lang="en-US" dirty="0" smtClean="0"/>
              <a:t>The point is look for mature products before you write your own.   A product being mature and supported is important.</a:t>
            </a:r>
          </a:p>
          <a:p>
            <a:r>
              <a:rPr lang="en-US" dirty="0" smtClean="0"/>
              <a:t>Can easily become gold plating.   Be careful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Over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51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&lt;/Rant&gt;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Over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52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wayne@wayneodom.com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www.linkedin.com/in/jerryodom</a:t>
            </a:r>
            <a:endParaRPr lang="en-US" dirty="0" smtClean="0"/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2 Cents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53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Take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Sides at </a:t>
            </a:r>
            <a:r>
              <a:rPr lang="en-US" dirty="0" smtClean="0">
                <a:hlinkClick r:id="rId2"/>
              </a:rPr>
              <a:t>www.wayneodom.com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Alt 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1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Titles….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46571" cy="4525963"/>
          </a:xfrm>
        </p:spPr>
        <p:txBody>
          <a:bodyPr/>
          <a:lstStyle/>
          <a:p>
            <a:r>
              <a:rPr lang="en-US" dirty="0"/>
              <a:t>10 Things Any IT Pro Should Know</a:t>
            </a:r>
          </a:p>
          <a:p>
            <a:r>
              <a:rPr lang="en-US" dirty="0"/>
              <a:t>10 Things I Wish I Learned Before That Embarrassing </a:t>
            </a:r>
            <a:r>
              <a:rPr lang="en-US" dirty="0" smtClean="0"/>
              <a:t>Interview</a:t>
            </a:r>
          </a:p>
          <a:p>
            <a:r>
              <a:rPr lang="en-US" dirty="0" smtClean="0"/>
              <a:t>10 Things Wayne Thinks Are Important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 flipH="1">
            <a:off x="8686799" y="1600200"/>
            <a:ext cx="174171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Why do this talk?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7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 For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739743" cy="4525963"/>
          </a:xfrm>
        </p:spPr>
        <p:txBody>
          <a:bodyPr/>
          <a:lstStyle/>
          <a:p>
            <a:r>
              <a:rPr lang="en-US" dirty="0" smtClean="0"/>
              <a:t>I’ve interviewed a lot of people in the last 2 years.  Developers &amp; DBAs</a:t>
            </a:r>
          </a:p>
          <a:p>
            <a:r>
              <a:rPr lang="en-US" dirty="0" smtClean="0"/>
              <a:t>I have a few younger family and friends graduating.</a:t>
            </a:r>
          </a:p>
          <a:p>
            <a:r>
              <a:rPr lang="en-US" dirty="0" smtClean="0"/>
              <a:t>I personally experienced learning what I didn’t learn in college the hard way.</a:t>
            </a:r>
          </a:p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Just my opinion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1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My </a:t>
            </a:r>
            <a:r>
              <a:rPr lang="en-US" dirty="0" smtClean="0"/>
              <a:t>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dirty="0"/>
              <a:t>Could be wrong about a lot of 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Probably most helpful to those wishing to stay in Baton Rouge.</a:t>
            </a:r>
            <a:endParaRPr lang="en-US" dirty="0"/>
          </a:p>
          <a:p>
            <a:r>
              <a:rPr lang="en-US" dirty="0"/>
              <a:t>Seems to work out so far.</a:t>
            </a:r>
          </a:p>
          <a:p>
            <a:r>
              <a:rPr lang="en-US" dirty="0"/>
              <a:t>I do realize colleges don’t seem </a:t>
            </a:r>
            <a:r>
              <a:rPr lang="en-US" dirty="0" smtClean="0"/>
              <a:t>to care about getting </a:t>
            </a:r>
            <a:r>
              <a:rPr lang="en-US" dirty="0"/>
              <a:t>a job</a:t>
            </a:r>
            <a:r>
              <a:rPr lang="en-US" dirty="0" smtClean="0"/>
              <a:t>.  All about learning.</a:t>
            </a:r>
            <a:endParaRPr lang="en-US" dirty="0"/>
          </a:p>
          <a:p>
            <a:r>
              <a:rPr lang="en-US" dirty="0"/>
              <a:t>I would like to see a variation of this talk as a college course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flipH="1">
            <a:off x="8686799" y="1600200"/>
            <a:ext cx="261257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06329" y="6286903"/>
            <a:ext cx="851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20114" y="6286903"/>
            <a:ext cx="3153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10 Things Summary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93" y="6286903"/>
            <a:ext cx="527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87FD5303-69AD-2E4D-B18B-E5EED0F0A60B}" type="slidenum">
              <a:rPr lang="en-US" smtClean="0"/>
              <a:pPr/>
              <a:t>9</a:t>
            </a:fld>
            <a:r>
              <a:rPr lang="en-US" dirty="0" smtClean="0"/>
              <a:t> 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74947"/>
      </a:dk2>
      <a:lt2>
        <a:srgbClr val="EEECE1"/>
      </a:lt2>
      <a:accent1>
        <a:srgbClr val="163764"/>
      </a:accent1>
      <a:accent2>
        <a:srgbClr val="75982F"/>
      </a:accent2>
      <a:accent3>
        <a:srgbClr val="16223C"/>
      </a:accent3>
      <a:accent4>
        <a:srgbClr val="B18126"/>
      </a:accent4>
      <a:accent5>
        <a:srgbClr val="00517C"/>
      </a:accent5>
      <a:accent6>
        <a:srgbClr val="F79646"/>
      </a:accent6>
      <a:hlink>
        <a:srgbClr val="75982F"/>
      </a:hlink>
      <a:folHlink>
        <a:srgbClr val="75982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2197</Words>
  <Application>Microsoft Office PowerPoint</Application>
  <PresentationFormat>On-screen Show (4:3)</PresentationFormat>
  <Paragraphs>341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The End</vt:lpstr>
      <vt:lpstr>&lt;Rant&gt;</vt:lpstr>
      <vt:lpstr>10 Things I Wish I Learned In College</vt:lpstr>
      <vt:lpstr>Wayne Odom</vt:lpstr>
      <vt:lpstr>Software at Turner</vt:lpstr>
      <vt:lpstr>Don’t Take Notes</vt:lpstr>
      <vt:lpstr>Alternative Titles….</vt:lpstr>
      <vt:lpstr>Catalyst For This Talk</vt:lpstr>
      <vt:lpstr>Just My Opinion</vt:lpstr>
      <vt:lpstr>My 10 Things Very Quickly </vt:lpstr>
      <vt:lpstr>1. I Wish I Learned Practical Communication Skills</vt:lpstr>
      <vt:lpstr>Common Speaking Situations</vt:lpstr>
      <vt:lpstr>Ways To Gain Experience</vt:lpstr>
      <vt:lpstr>Email Communication</vt:lpstr>
      <vt:lpstr>2. I Wish I Learned Resume Writing, Interviewing</vt:lpstr>
      <vt:lpstr>Universities Purpose Isn’t To Get a Job</vt:lpstr>
      <vt:lpstr>Resume Writing</vt:lpstr>
      <vt:lpstr>Interviews</vt:lpstr>
      <vt:lpstr>Interview Tips</vt:lpstr>
      <vt:lpstr>Don’t Just Barely Brush Up Before Interviews</vt:lpstr>
      <vt:lpstr>Everyday is Potentially an Interview</vt:lpstr>
      <vt:lpstr>Turner Interview Process</vt:lpstr>
      <vt:lpstr>Be an Interviewer</vt:lpstr>
      <vt:lpstr>For an interview Be Able To Code Without these:</vt:lpstr>
      <vt:lpstr>What Percentage Of Devs Can’t Do This?</vt:lpstr>
      <vt:lpstr>Or This?</vt:lpstr>
      <vt:lpstr>3. I Wish We Learned Regionally Significant Topics</vt:lpstr>
      <vt:lpstr>Where To Get Regional Information</vt:lpstr>
      <vt:lpstr>Just a Little Networking Goes A Long Way</vt:lpstr>
      <vt:lpstr>4.   I Wish I Learned To Research Constantly.</vt:lpstr>
      <vt:lpstr>Ways to Stay in Touch</vt:lpstr>
      <vt:lpstr>Make Time</vt:lpstr>
      <vt:lpstr>5. Basic Knowledge of Project Management</vt:lpstr>
      <vt:lpstr>PMI Style Project Management</vt:lpstr>
      <vt:lpstr>5 Project Groups in PMI</vt:lpstr>
      <vt:lpstr>Terms Important to Developers</vt:lpstr>
      <vt:lpstr>Popular Software Development Methodologies</vt:lpstr>
      <vt:lpstr>Change Approval Management &amp; Communication Plan</vt:lpstr>
      <vt:lpstr>6. I Wish I Learned Design First</vt:lpstr>
      <vt:lpstr>Developers Like To Jump In</vt:lpstr>
      <vt:lpstr>For Example:  Prototype in to Production</vt:lpstr>
      <vt:lpstr>Design it first</vt:lpstr>
      <vt:lpstr>7.  I Wish I Learned Design Patterns</vt:lpstr>
      <vt:lpstr>Why Teach Patterns in School?</vt:lpstr>
      <vt:lpstr>Design Patterns &amp; Principles</vt:lpstr>
      <vt:lpstr>Single Responsibility Principle</vt:lpstr>
      <vt:lpstr>Architectural Tools &amp; Patterns Currently Popular</vt:lpstr>
      <vt:lpstr>8. I Wish I Learned More On Testing</vt:lpstr>
      <vt:lpstr>Common Types of Software Testing</vt:lpstr>
      <vt:lpstr>9. I Wish I learned about user id from the first</vt:lpstr>
      <vt:lpstr>10.   I wish I Learned Not to Re-Invent the Wheel.</vt:lpstr>
      <vt:lpstr>&lt;/Rant&gt;</vt:lpstr>
      <vt:lpstr>Thank You!</vt:lpstr>
    </vt:vector>
  </TitlesOfParts>
  <Company>Revealed Design,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Hamilton</dc:creator>
  <cp:lastModifiedBy>Jerry W. Odom</cp:lastModifiedBy>
  <cp:revision>135</cp:revision>
  <dcterms:created xsi:type="dcterms:W3CDTF">2011-08-19T20:30:49Z</dcterms:created>
  <dcterms:modified xsi:type="dcterms:W3CDTF">2012-08-04T03:08:10Z</dcterms:modified>
</cp:coreProperties>
</file>